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60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9" r:id="rId14"/>
    <p:sldId id="279" r:id="rId15"/>
    <p:sldId id="280" r:id="rId16"/>
    <p:sldId id="281" r:id="rId17"/>
    <p:sldId id="284" r:id="rId18"/>
    <p:sldId id="282" r:id="rId19"/>
    <p:sldId id="290" r:id="rId20"/>
    <p:sldId id="283" r:id="rId21"/>
    <p:sldId id="285" r:id="rId22"/>
    <p:sldId id="286" r:id="rId23"/>
    <p:sldId id="287" r:id="rId24"/>
    <p:sldId id="295" r:id="rId25"/>
    <p:sldId id="288" r:id="rId26"/>
    <p:sldId id="294" r:id="rId27"/>
    <p:sldId id="291" r:id="rId28"/>
    <p:sldId id="292" r:id="rId29"/>
    <p:sldId id="29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方瑞" initials="李" lastIdx="1" clrIdx="0">
    <p:extLst>
      <p:ext uri="{19B8F6BF-5375-455C-9EA6-DF929625EA0E}">
        <p15:presenceInfo xmlns:p15="http://schemas.microsoft.com/office/powerpoint/2012/main" userId="8e7e198827d2fa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DCDCDC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7" autoAdjust="0"/>
    <p:restoredTop sz="96357" autoAdjust="0"/>
  </p:normalViewPr>
  <p:slideViewPr>
    <p:cSldViewPr snapToGrid="0">
      <p:cViewPr varScale="1">
        <p:scale>
          <a:sx n="59" d="100"/>
          <a:sy n="59" d="100"/>
        </p:scale>
        <p:origin x="21" y="414"/>
      </p:cViewPr>
      <p:guideLst>
        <p:guide orient="horz" pos="219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2020/10/16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276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882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46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354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159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612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575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3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66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48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581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043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38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908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66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397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33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51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024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373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32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80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325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2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80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56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317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7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89832E-26A6-4465-8181-DF230988BFFD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A5B2D7-6EFD-446D-831A-7B28045AA2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.weixin.qq.com/s/0AXuUFzHx6tWupgS6AbqxQ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3.mp4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5.mp4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14="http://schemas.microsoft.com/office/drawing/2010/main"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  <a:lumOff val="1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0627977" cy="6857624"/>
            <a:chOff x="-339377" y="-199"/>
            <a:chExt cx="11209195" cy="72326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9"/>
            <a:stretch>
              <a:fillRect/>
            </a:stretch>
          </p:blipFill>
          <p:spPr>
            <a:xfrm>
              <a:off x="-339377" y="-199"/>
              <a:ext cx="8038130" cy="7232650"/>
            </a:xfrm>
            <a:prstGeom prst="rect">
              <a:avLst/>
            </a:prstGeom>
          </p:spPr>
        </p:pic>
        <p:sp>
          <p:nvSpPr>
            <p:cNvPr id="6" name="平行四边形 5"/>
            <p:cNvSpPr/>
            <p:nvPr/>
          </p:nvSpPr>
          <p:spPr>
            <a:xfrm>
              <a:off x="3830319" y="1944896"/>
              <a:ext cx="7039499" cy="5256996"/>
            </a:xfrm>
            <a:prstGeom prst="parallelogram">
              <a:avLst>
                <a:gd name="adj" fmla="val 5483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8099024" y="1972675"/>
            <a:ext cx="403851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C200</a:t>
            </a:r>
            <a:r>
              <a:rPr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空间</a:t>
            </a:r>
            <a:endParaRPr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 flipH="1">
            <a:off x="3638262" y="377"/>
            <a:ext cx="5822249" cy="6857247"/>
          </a:xfrm>
          <a:custGeom>
            <a:avLst/>
            <a:gdLst>
              <a:gd name="connsiteX0" fmla="*/ 0 w 7357707"/>
              <a:gd name="connsiteY0" fmla="*/ 0 h 7232650"/>
              <a:gd name="connsiteX1" fmla="*/ 2636168 w 7357707"/>
              <a:gd name="connsiteY1" fmla="*/ 0 h 7232650"/>
              <a:gd name="connsiteX2" fmla="*/ 7357707 w 7357707"/>
              <a:gd name="connsiteY2" fmla="*/ 7232650 h 7232650"/>
              <a:gd name="connsiteX3" fmla="*/ 4721539 w 7357707"/>
              <a:gd name="connsiteY3" fmla="*/ 723265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7707" h="7232650">
                <a:moveTo>
                  <a:pt x="0" y="0"/>
                </a:moveTo>
                <a:lnTo>
                  <a:pt x="2636168" y="0"/>
                </a:lnTo>
                <a:lnTo>
                  <a:pt x="7357707" y="7232650"/>
                </a:lnTo>
                <a:lnTo>
                  <a:pt x="4721539" y="72326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6" tIns="60952" rIns="121906" bIns="60952" numCol="1" anchor="t" anchorCtr="0" compatLnSpc="1">
            <a:noAutofit/>
          </a:bodyPr>
          <a:lstStyle/>
          <a:p>
            <a:endParaRPr lang="zh-CN" altLang="en-US" sz="1705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795D0A-1AC7-427C-8ADA-B1C20A09D10F}"/>
              </a:ext>
            </a:extLst>
          </p:cNvPr>
          <p:cNvSpPr txBox="1"/>
          <p:nvPr/>
        </p:nvSpPr>
        <p:spPr>
          <a:xfrm>
            <a:off x="8360502" y="2996494"/>
            <a:ext cx="321075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台钻</a:t>
            </a:r>
            <a:r>
              <a:rPr lang="zh-CN" altLang="en-US" dirty="0">
                <a:solidFill>
                  <a:srgbClr val="FF0000"/>
                </a:solidFill>
              </a:rPr>
              <a:t>钻头收好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台虎钳的妙用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铣床、车床</a:t>
            </a:r>
            <a:r>
              <a:rPr lang="zh-CN" altLang="en-US" dirty="0">
                <a:solidFill>
                  <a:srgbClr val="FF0000"/>
                </a:solidFill>
              </a:rPr>
              <a:t>需要培训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钣金</a:t>
            </a:r>
            <a:r>
              <a:rPr lang="zh-CN" altLang="en-US" dirty="0">
                <a:solidFill>
                  <a:srgbClr val="FF0000"/>
                </a:solidFill>
              </a:rPr>
              <a:t>极易损坏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零件柜、八角桌、工具架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焊台（桌）、电线、烙铁焊锡等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3449183" y="2956752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54509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零件柜、八角桌、工具架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CE0CE9-AC22-4BFD-8F6E-68134F5A2415}"/>
              </a:ext>
            </a:extLst>
          </p:cNvPr>
          <p:cNvSpPr txBox="1"/>
          <p:nvPr/>
        </p:nvSpPr>
        <p:spPr>
          <a:xfrm>
            <a:off x="797859" y="2321859"/>
            <a:ext cx="4186517" cy="395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你想要的东西一般都能在这里找到。关于八角桌，要给一个</a:t>
            </a:r>
            <a:r>
              <a:rPr lang="zh-CN" altLang="en-US" dirty="0">
                <a:solidFill>
                  <a:srgbClr val="FF0000"/>
                </a:solidFill>
              </a:rPr>
              <a:t>卡扣教学</a:t>
            </a:r>
            <a:r>
              <a:rPr lang="zh-CN" altLang="en-US" dirty="0"/>
              <a:t>。有些是真的上锁了，有些其实没上锁只是你不会打开而已。如右图，向右掰黑色卡扣即可。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c200</a:t>
            </a:r>
            <a:r>
              <a:rPr lang="zh-CN" altLang="en-US" dirty="0"/>
              <a:t>用完的东西请</a:t>
            </a:r>
            <a:r>
              <a:rPr lang="zh-CN" altLang="en-US" dirty="0">
                <a:solidFill>
                  <a:srgbClr val="FF0000"/>
                </a:solidFill>
              </a:rPr>
              <a:t>放回原位</a:t>
            </a:r>
            <a:r>
              <a:rPr lang="zh-CN" altLang="en-US" dirty="0"/>
              <a:t>。队里的东西不要留在</a:t>
            </a:r>
            <a:r>
              <a:rPr lang="en-US" altLang="zh-CN" dirty="0"/>
              <a:t>c200.</a:t>
            </a:r>
            <a:r>
              <a:rPr lang="zh-CN" altLang="en-US" dirty="0"/>
              <a:t>如果你不记得是队里的还是</a:t>
            </a:r>
            <a:r>
              <a:rPr lang="en-US" altLang="zh-CN" dirty="0"/>
              <a:t>c200</a:t>
            </a:r>
            <a:r>
              <a:rPr lang="zh-CN" altLang="en-US" dirty="0"/>
              <a:t>的，只要上面没有</a:t>
            </a:r>
            <a:r>
              <a:rPr lang="en-US" altLang="zh-CN" dirty="0"/>
              <a:t>c200</a:t>
            </a:r>
            <a:r>
              <a:rPr lang="zh-CN" altLang="en-US" dirty="0"/>
              <a:t>标签，就是我们的。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简单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D69B21-28F7-40A9-844F-F6114DB40C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93" y="58338"/>
            <a:ext cx="36576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850250-EC4D-4942-9198-D9087BC116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0299" y="636908"/>
            <a:ext cx="4628556" cy="34714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00766F-BCD2-4D39-BF2D-0743808669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52" y="3553127"/>
            <a:ext cx="4166648" cy="31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676111" y="2846579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焊台（桌）、电线、烙铁焊锡等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不想介绍了，想学的话问电控。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简单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FAB0FE-1B4C-4029-9651-15528289FE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03" y="1554840"/>
            <a:ext cx="6290100" cy="47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0627977" cy="6857624"/>
            <a:chOff x="-339377" y="-199"/>
            <a:chExt cx="11209195" cy="72326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9"/>
            <a:stretch>
              <a:fillRect/>
            </a:stretch>
          </p:blipFill>
          <p:spPr>
            <a:xfrm>
              <a:off x="-339377" y="-199"/>
              <a:ext cx="8038130" cy="7232650"/>
            </a:xfrm>
            <a:prstGeom prst="rect">
              <a:avLst/>
            </a:prstGeom>
          </p:spPr>
        </p:pic>
        <p:sp>
          <p:nvSpPr>
            <p:cNvPr id="6" name="平行四边形 5"/>
            <p:cNvSpPr/>
            <p:nvPr/>
          </p:nvSpPr>
          <p:spPr>
            <a:xfrm>
              <a:off x="3830319" y="1944896"/>
              <a:ext cx="7039499" cy="5256996"/>
            </a:xfrm>
            <a:prstGeom prst="parallelogram">
              <a:avLst>
                <a:gd name="adj" fmla="val 5483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8099024" y="1972675"/>
            <a:ext cx="403851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激光切割</a:t>
            </a:r>
            <a:endParaRPr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 flipH="1">
            <a:off x="3638262" y="377"/>
            <a:ext cx="5822249" cy="6857247"/>
          </a:xfrm>
          <a:custGeom>
            <a:avLst/>
            <a:gdLst>
              <a:gd name="connsiteX0" fmla="*/ 0 w 7357707"/>
              <a:gd name="connsiteY0" fmla="*/ 0 h 7232650"/>
              <a:gd name="connsiteX1" fmla="*/ 2636168 w 7357707"/>
              <a:gd name="connsiteY1" fmla="*/ 0 h 7232650"/>
              <a:gd name="connsiteX2" fmla="*/ 7357707 w 7357707"/>
              <a:gd name="connsiteY2" fmla="*/ 7232650 h 7232650"/>
              <a:gd name="connsiteX3" fmla="*/ 4721539 w 7357707"/>
              <a:gd name="connsiteY3" fmla="*/ 723265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7707" h="7232650">
                <a:moveTo>
                  <a:pt x="0" y="0"/>
                </a:moveTo>
                <a:lnTo>
                  <a:pt x="2636168" y="0"/>
                </a:lnTo>
                <a:lnTo>
                  <a:pt x="7357707" y="7232650"/>
                </a:lnTo>
                <a:lnTo>
                  <a:pt x="4721539" y="72326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6" tIns="60952" rIns="121906" bIns="60952" numCol="1" anchor="t" anchorCtr="0" compatLnSpc="1">
            <a:noAutofit/>
          </a:bodyPr>
          <a:lstStyle/>
          <a:p>
            <a:endParaRPr lang="zh-CN" altLang="en-US" sz="1705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795D0A-1AC7-427C-8ADA-B1C20A09D10F}"/>
              </a:ext>
            </a:extLst>
          </p:cNvPr>
          <p:cNvSpPr txBox="1"/>
          <p:nvPr/>
        </p:nvSpPr>
        <p:spPr>
          <a:xfrm>
            <a:off x="8438867" y="2911653"/>
            <a:ext cx="3210754" cy="3373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一定要检查水冷是否正常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其他的东西写在后面，水冷绝对不能忘，切记切记！！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精度比</a:t>
            </a:r>
            <a:r>
              <a:rPr lang="en-US" altLang="zh-CN" dirty="0"/>
              <a:t>3D</a:t>
            </a:r>
            <a:r>
              <a:rPr lang="zh-CN" altLang="en-US" dirty="0"/>
              <a:t>打印高。是常用的测试加工方式。可以用于做各种板材的结构性模拟。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28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4134000" y="280357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激光切割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6" y="1824572"/>
            <a:ext cx="46939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材料范围。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≤</a:t>
            </a:r>
            <a:r>
              <a:rPr lang="en-US" altLang="zh-CN" dirty="0"/>
              <a:t>8mm</a:t>
            </a:r>
            <a:r>
              <a:rPr lang="zh-CN" altLang="en-US" dirty="0"/>
              <a:t>的亚克力板√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≤</a:t>
            </a:r>
            <a:r>
              <a:rPr lang="en-US" altLang="zh-CN" dirty="0"/>
              <a:t>8mm</a:t>
            </a:r>
            <a:r>
              <a:rPr lang="zh-CN" altLang="en-US" dirty="0"/>
              <a:t>的木板√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≤</a:t>
            </a:r>
            <a:r>
              <a:rPr lang="en-US" altLang="zh-CN" dirty="0"/>
              <a:t>10mm</a:t>
            </a:r>
            <a:r>
              <a:rPr lang="zh-CN" altLang="en-US" dirty="0"/>
              <a:t>的某些密度很低的木板比如巴沙木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≤</a:t>
            </a:r>
            <a:r>
              <a:rPr lang="en-US" altLang="zh-CN" dirty="0"/>
              <a:t>10mm</a:t>
            </a:r>
            <a:r>
              <a:rPr lang="zh-CN" altLang="en-US" dirty="0"/>
              <a:t>的</a:t>
            </a:r>
            <a:r>
              <a:rPr lang="en-US" altLang="zh-CN" dirty="0"/>
              <a:t>KT</a:t>
            </a:r>
            <a:r>
              <a:rPr lang="zh-CN" altLang="en-US" dirty="0"/>
              <a:t>板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2mm</a:t>
            </a:r>
            <a:r>
              <a:rPr lang="zh-CN" altLang="en-US" dirty="0"/>
              <a:t>一下玻纤板可以尝试但不保证能切开，不保证切割效果，同时准备好灭火器哈。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精度。</a:t>
            </a:r>
            <a:endParaRPr lang="en-US" altLang="zh-CN" dirty="0"/>
          </a:p>
          <a:p>
            <a:r>
              <a:rPr lang="zh-CN" altLang="en-US" dirty="0"/>
              <a:t>理论切割走刀精度在一丝左右（</a:t>
            </a:r>
            <a:r>
              <a:rPr lang="en-US" altLang="zh-CN" dirty="0"/>
              <a:t>1/7</a:t>
            </a:r>
            <a:r>
              <a:rPr lang="zh-CN" altLang="en-US" dirty="0"/>
              <a:t>头发直径）。但仅仅是走刀相对于图纸的精度。具体切割效果不一定，牵扯到功率和材料选择，但是基本不会有太大误差，效果比</a:t>
            </a:r>
            <a:r>
              <a:rPr lang="en-US" altLang="zh-CN" dirty="0"/>
              <a:t>3D</a:t>
            </a:r>
            <a:r>
              <a:rPr lang="zh-CN" altLang="en-US" dirty="0"/>
              <a:t>打印好，控制比较的好的话它的误差基本不会影响使用。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用法介绍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4BA520-C341-4CD6-9225-86C342B07F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3711821" y="1495749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激光切割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总电气开关（空气总闸）右上图东墙上中间的红框。里面的开关都要打开。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一体式智能一键联动开关。右下图。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风机开关。右上图最左红框。（最右红框不要动）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以上三个都要打开。如果你激光切割机不能开机，就是</a:t>
            </a:r>
            <a:r>
              <a:rPr lang="en-US" altLang="zh-CN" dirty="0"/>
              <a:t>1</a:t>
            </a:r>
            <a:r>
              <a:rPr lang="zh-CN" altLang="en-US" dirty="0"/>
              <a:t>或者</a:t>
            </a:r>
            <a:r>
              <a:rPr lang="en-US" altLang="zh-CN" dirty="0"/>
              <a:t>2 </a:t>
            </a:r>
            <a:r>
              <a:rPr lang="zh-CN" altLang="en-US" dirty="0"/>
              <a:t>出问题了。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正常开机后水冷是智能跟随开启的，但是正式切割前请务必再检查一遍！！养成检查水冷的好习惯！！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简单组成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31E1FA-69E5-421C-9054-5F907B0CF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54" y="0"/>
            <a:ext cx="4598146" cy="34486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DBF94B-AF73-4DB8-9F24-0D62C6CA4858}"/>
              </a:ext>
            </a:extLst>
          </p:cNvPr>
          <p:cNvSpPr/>
          <p:nvPr/>
        </p:nvSpPr>
        <p:spPr>
          <a:xfrm>
            <a:off x="10860352" y="1148370"/>
            <a:ext cx="585108" cy="4763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9560D5-F156-4578-90BD-F7C9AC285DD7}"/>
              </a:ext>
            </a:extLst>
          </p:cNvPr>
          <p:cNvSpPr/>
          <p:nvPr/>
        </p:nvSpPr>
        <p:spPr>
          <a:xfrm>
            <a:off x="7930807" y="1387804"/>
            <a:ext cx="585108" cy="4763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3714A2-756E-4D61-AACC-BDD9EB46448E}"/>
              </a:ext>
            </a:extLst>
          </p:cNvPr>
          <p:cNvSpPr/>
          <p:nvPr/>
        </p:nvSpPr>
        <p:spPr>
          <a:xfrm>
            <a:off x="11489859" y="1348214"/>
            <a:ext cx="585108" cy="4763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2F4A93A-0CCB-4BC9-9B26-8215A35364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56" y="3429000"/>
            <a:ext cx="4576544" cy="3369801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A2B3AEA-B64F-48C2-8D71-3A60064BB75A}"/>
              </a:ext>
            </a:extLst>
          </p:cNvPr>
          <p:cNvSpPr/>
          <p:nvPr/>
        </p:nvSpPr>
        <p:spPr>
          <a:xfrm>
            <a:off x="9455413" y="5109328"/>
            <a:ext cx="1338278" cy="40045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6188562" y="309054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激光切割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166240" y="1574276"/>
            <a:ext cx="4253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把上一页说的三大开关打开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检查</a:t>
            </a:r>
            <a:r>
              <a:rPr lang="zh-CN" altLang="en-US" dirty="0">
                <a:solidFill>
                  <a:srgbClr val="FF0000"/>
                </a:solidFill>
              </a:rPr>
              <a:t>水冷</a:t>
            </a:r>
            <a:r>
              <a:rPr lang="zh-CN" altLang="en-US" dirty="0"/>
              <a:t>是否正常启动！！！右上图水冷，有温度显示，</a:t>
            </a:r>
            <a:r>
              <a:rPr lang="en-US" altLang="zh-CN" dirty="0"/>
              <a:t>26.7</a:t>
            </a:r>
            <a:r>
              <a:rPr lang="zh-CN" altLang="en-US" dirty="0"/>
              <a:t>℃。超过</a:t>
            </a:r>
            <a:r>
              <a:rPr lang="en-US" altLang="zh-CN" dirty="0"/>
              <a:t>30</a:t>
            </a:r>
            <a:r>
              <a:rPr lang="zh-CN" altLang="en-US" dirty="0"/>
              <a:t>℃后先暂停切割，找助管反映水冷示数高，让他在助管群里反馈。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放置板材（上层纸最好撕掉）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8mm</a:t>
            </a:r>
            <a:r>
              <a:rPr lang="zh-CN" altLang="en-US" dirty="0"/>
              <a:t>垫片对焦。先放好板材和</a:t>
            </a:r>
            <a:r>
              <a:rPr lang="en-US" altLang="zh-CN" dirty="0"/>
              <a:t>8mm</a:t>
            </a:r>
            <a:r>
              <a:rPr lang="zh-CN" altLang="en-US" dirty="0"/>
              <a:t>垫片（桌子上有），然后拧松左上图旋钮，慢慢让激光头落在垫片上。拧紧旋钮后抽出垫片即可。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选择文件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选定切割原点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走边框</a:t>
            </a:r>
            <a:r>
              <a:rPr lang="en-US" altLang="zh-CN" dirty="0">
                <a:solidFill>
                  <a:srgbClr val="FFFF00"/>
                </a:solidFill>
              </a:rPr>
              <a:t>//</a:t>
            </a:r>
            <a:r>
              <a:rPr lang="zh-CN" altLang="en-US" dirty="0">
                <a:solidFill>
                  <a:srgbClr val="FFFF00"/>
                </a:solidFill>
              </a:rPr>
              <a:t>注意不是切边框，别按错了</a:t>
            </a:r>
            <a:endParaRPr lang="en-US" altLang="zh-CN" dirty="0">
              <a:solidFill>
                <a:srgbClr val="FFFF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选定切割参数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再次检查</a:t>
            </a:r>
            <a:r>
              <a:rPr lang="zh-CN" altLang="en-US" dirty="0">
                <a:solidFill>
                  <a:srgbClr val="FF0000"/>
                </a:solidFill>
              </a:rPr>
              <a:t>水冷</a:t>
            </a:r>
            <a:r>
              <a:rPr lang="zh-CN" altLang="en-US" dirty="0"/>
              <a:t>工作正常！！！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开始切割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操作介绍（按步骤顺序来即可）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4DCB89-8789-40CC-977F-5DE88D7490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45"/>
          <a:stretch/>
        </p:blipFill>
        <p:spPr>
          <a:xfrm rot="5400000">
            <a:off x="8418442" y="-344554"/>
            <a:ext cx="3428998" cy="411811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DFE67E-6FDB-4060-905D-3405DCF51CC3}"/>
              </a:ext>
            </a:extLst>
          </p:cNvPr>
          <p:cNvSpPr/>
          <p:nvPr/>
        </p:nvSpPr>
        <p:spPr>
          <a:xfrm>
            <a:off x="9596381" y="1574276"/>
            <a:ext cx="1055908" cy="110293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8AF890-A1E4-4F6B-8DBF-4184ED6F4A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97"/>
          <a:stretch/>
        </p:blipFill>
        <p:spPr>
          <a:xfrm rot="5400000">
            <a:off x="4728229" y="61928"/>
            <a:ext cx="3437087" cy="3297061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381B5740-3A35-4099-AD85-A8038E5D040E}"/>
              </a:ext>
            </a:extLst>
          </p:cNvPr>
          <p:cNvSpPr/>
          <p:nvPr/>
        </p:nvSpPr>
        <p:spPr>
          <a:xfrm>
            <a:off x="5920033" y="584462"/>
            <a:ext cx="575035" cy="58320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73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4775493" y="2917542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激光切割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6" y="1824572"/>
            <a:ext cx="42531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5.</a:t>
            </a:r>
            <a:r>
              <a:rPr lang="zh-CN" altLang="en-US" dirty="0">
                <a:solidFill>
                  <a:srgbClr val="FFFF00"/>
                </a:solidFill>
              </a:rPr>
              <a:t>选择文件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要选择“</a:t>
            </a:r>
            <a:r>
              <a:rPr lang="zh-CN" altLang="en-US" dirty="0">
                <a:solidFill>
                  <a:srgbClr val="FF0000"/>
                </a:solidFill>
              </a:rPr>
              <a:t>导入</a:t>
            </a:r>
            <a:r>
              <a:rPr lang="zh-CN" altLang="en-US" dirty="0"/>
              <a:t>”项而不是“打开”项。否则容易出现未知问题。（右下图）</a:t>
            </a:r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6.</a:t>
            </a:r>
            <a:r>
              <a:rPr lang="zh-CN" altLang="en-US" dirty="0">
                <a:solidFill>
                  <a:srgbClr val="FFFF00"/>
                </a:solidFill>
              </a:rPr>
              <a:t>切割原点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选取时可以用机器上的“点射”来确认，比单纯肉眼对准精确一些。（上二图是中英对照）</a:t>
            </a:r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8.</a:t>
            </a:r>
            <a:r>
              <a:rPr lang="zh-CN" altLang="en-US" dirty="0">
                <a:solidFill>
                  <a:srgbClr val="FFFF00"/>
                </a:solidFill>
              </a:rPr>
              <a:t>切割参数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经验法则</a:t>
            </a:r>
            <a:r>
              <a:rPr lang="zh-CN" altLang="en-US" dirty="0"/>
              <a:t>。机器上有贴的参考参数。如果前面有人说“今天的机器功率不够，切不透”，可以适当减小速度，增加功率。</a:t>
            </a:r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10.</a:t>
            </a:r>
            <a:r>
              <a:rPr lang="zh-CN" altLang="en-US" dirty="0">
                <a:solidFill>
                  <a:srgbClr val="FFFF00"/>
                </a:solidFill>
              </a:rPr>
              <a:t>开始切割后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/>
              <a:t>出现</a:t>
            </a:r>
            <a:r>
              <a:rPr lang="zh-CN" altLang="en-US" dirty="0">
                <a:solidFill>
                  <a:srgbClr val="FF0000"/>
                </a:solidFill>
              </a:rPr>
              <a:t>复杂问题</a:t>
            </a:r>
            <a:r>
              <a:rPr lang="zh-CN" altLang="en-US" dirty="0"/>
              <a:t>请按下</a:t>
            </a:r>
            <a:r>
              <a:rPr lang="zh-CN" altLang="en-US" dirty="0">
                <a:solidFill>
                  <a:srgbClr val="FF0000"/>
                </a:solidFill>
              </a:rPr>
              <a:t>急停</a:t>
            </a:r>
            <a:r>
              <a:rPr lang="zh-CN" altLang="en-US" dirty="0"/>
              <a:t>按钮，找别人来帮忙。普通问题可以根据需要选择暂停</a:t>
            </a:r>
            <a:r>
              <a:rPr lang="en-US" altLang="zh-CN" dirty="0"/>
              <a:t>/</a:t>
            </a:r>
            <a:r>
              <a:rPr lang="zh-CN" altLang="en-US" dirty="0"/>
              <a:t>停止。</a:t>
            </a:r>
            <a:r>
              <a:rPr lang="zh-CN" altLang="en-US" dirty="0">
                <a:solidFill>
                  <a:srgbClr val="FF0000"/>
                </a:solidFill>
              </a:rPr>
              <a:t>暂停</a:t>
            </a:r>
            <a:r>
              <a:rPr lang="zh-CN" altLang="en-US" dirty="0"/>
              <a:t>后如果板材</a:t>
            </a:r>
            <a:r>
              <a:rPr lang="zh-CN" altLang="en-US" dirty="0">
                <a:solidFill>
                  <a:srgbClr val="FF0000"/>
                </a:solidFill>
              </a:rPr>
              <a:t>位置没动</a:t>
            </a:r>
            <a:r>
              <a:rPr lang="zh-CN" altLang="en-US" dirty="0"/>
              <a:t>过，可以重新开始，继续原来的切割（已经走过的路径不会再走）。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6" y="905435"/>
            <a:ext cx="5822004" cy="770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操作详细说明（标号与上页操作步骤一致）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387C18-E0F1-46F9-A998-76952DE34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4" r="3861"/>
          <a:stretch/>
        </p:blipFill>
        <p:spPr>
          <a:xfrm rot="5400000">
            <a:off x="5181202" y="-347863"/>
            <a:ext cx="2601336" cy="32970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911DD6-DCA9-4DA4-8111-4E309A3DD5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 b="16590"/>
          <a:stretch/>
        </p:blipFill>
        <p:spPr>
          <a:xfrm>
            <a:off x="8130401" y="0"/>
            <a:ext cx="4082961" cy="260133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A924DAB-8BEB-42EB-95D6-8F52C10AB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97" t="-111" r="62757" b="51355"/>
          <a:stretch/>
        </p:blipFill>
        <p:spPr>
          <a:xfrm>
            <a:off x="8893603" y="2619079"/>
            <a:ext cx="3297062" cy="30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2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3437815" y="3175986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激光切割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174048" y="1479332"/>
            <a:ext cx="4253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en-US" altLang="zh-CN" dirty="0" err="1"/>
              <a:t>Solidworks</a:t>
            </a:r>
            <a:r>
              <a:rPr lang="en-US" altLang="zh-CN" dirty="0"/>
              <a:t> </a:t>
            </a:r>
            <a:r>
              <a:rPr lang="zh-CN" altLang="en-US" dirty="0"/>
              <a:t>生成的零件默认类型是</a:t>
            </a:r>
            <a:r>
              <a:rPr lang="en-US" altLang="zh-CN" dirty="0" err="1"/>
              <a:t>sldprt</a:t>
            </a:r>
            <a:r>
              <a:rPr lang="zh-CN" altLang="en-US" dirty="0"/>
              <a:t>。激光切割机识别的是</a:t>
            </a:r>
            <a:r>
              <a:rPr lang="en-US" altLang="zh-CN" dirty="0" err="1"/>
              <a:t>dxf</a:t>
            </a:r>
            <a:r>
              <a:rPr lang="en-US" altLang="zh-CN" dirty="0"/>
              <a:t>.</a:t>
            </a:r>
            <a:r>
              <a:rPr lang="zh-CN" altLang="en-US" dirty="0"/>
              <a:t>类型的文件。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切割</a:t>
            </a:r>
            <a:r>
              <a:rPr lang="zh-CN" altLang="en-US" dirty="0">
                <a:solidFill>
                  <a:srgbClr val="FFFF00"/>
                </a:solidFill>
              </a:rPr>
              <a:t>原理</a:t>
            </a:r>
            <a:r>
              <a:rPr lang="zh-CN" altLang="en-US" dirty="0"/>
              <a:t>是用一束垂直于板面的激光照射。利用大量、集中的能量束穿透板材。所以激光切割需要的是光束的准确行走路径。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将零件另存为</a:t>
            </a:r>
            <a:r>
              <a:rPr lang="en-US" altLang="zh-CN" dirty="0" err="1"/>
              <a:t>dxf</a:t>
            </a:r>
            <a:r>
              <a:rPr lang="en-US" altLang="zh-CN" dirty="0"/>
              <a:t>.</a:t>
            </a:r>
            <a:r>
              <a:rPr lang="zh-CN" altLang="en-US" dirty="0"/>
              <a:t>格式时，其实就是选择合适的面</a:t>
            </a:r>
            <a:r>
              <a:rPr lang="en-US" altLang="zh-CN" dirty="0"/>
              <a:t>/</a:t>
            </a:r>
            <a:r>
              <a:rPr lang="zh-CN" altLang="en-US" dirty="0"/>
              <a:t>环</a:t>
            </a:r>
            <a:r>
              <a:rPr lang="en-US" altLang="zh-CN" dirty="0"/>
              <a:t>/</a:t>
            </a:r>
            <a:r>
              <a:rPr lang="zh-CN" altLang="en-US" dirty="0"/>
              <a:t>边线，来生成切割路径。</a:t>
            </a:r>
            <a:endParaRPr lang="en-US" altLang="zh-CN" dirty="0"/>
          </a:p>
          <a:p>
            <a:r>
              <a:rPr lang="zh-CN" altLang="en-US" dirty="0"/>
              <a:t>具体方法如图所示。在选择另存为</a:t>
            </a:r>
            <a:r>
              <a:rPr lang="en-US" altLang="zh-CN" dirty="0" err="1"/>
              <a:t>dxf</a:t>
            </a:r>
            <a:r>
              <a:rPr lang="zh-CN" altLang="en-US" dirty="0"/>
              <a:t>格式后会进入这个界面，注意左侧选择“面</a:t>
            </a:r>
            <a:r>
              <a:rPr lang="en-US" altLang="zh-CN" dirty="0"/>
              <a:t>/</a:t>
            </a:r>
            <a:r>
              <a:rPr lang="zh-CN" altLang="en-US" dirty="0"/>
              <a:t>环</a:t>
            </a:r>
            <a:r>
              <a:rPr lang="en-US" altLang="zh-CN" dirty="0"/>
              <a:t>/</a:t>
            </a:r>
            <a:r>
              <a:rPr lang="zh-CN" altLang="en-US" dirty="0"/>
              <a:t>边线”，然后选择需要激光切割机输出的面（或者环、边线）即可，然后点击绿色对勾。点击后弹出文件预览，确认无误后点击保存即可。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6" y="905435"/>
            <a:ext cx="5822004" cy="770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文件类型说明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BC5171-DD86-40A1-B765-C2E665E1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586" y="0"/>
            <a:ext cx="7461414" cy="39794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97C407-11AA-4A38-9F6B-CF6E3B8F2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513" y="3048993"/>
            <a:ext cx="5624152" cy="33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0627977" cy="6857624"/>
            <a:chOff x="-339377" y="-199"/>
            <a:chExt cx="11209195" cy="72326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9"/>
            <a:stretch>
              <a:fillRect/>
            </a:stretch>
          </p:blipFill>
          <p:spPr>
            <a:xfrm>
              <a:off x="-339377" y="-199"/>
              <a:ext cx="8038130" cy="7232650"/>
            </a:xfrm>
            <a:prstGeom prst="rect">
              <a:avLst/>
            </a:prstGeom>
          </p:spPr>
        </p:pic>
        <p:sp>
          <p:nvSpPr>
            <p:cNvPr id="6" name="平行四边形 5"/>
            <p:cNvSpPr/>
            <p:nvPr/>
          </p:nvSpPr>
          <p:spPr>
            <a:xfrm>
              <a:off x="3830319" y="1944896"/>
              <a:ext cx="7039499" cy="5256996"/>
            </a:xfrm>
            <a:prstGeom prst="parallelogram">
              <a:avLst>
                <a:gd name="adj" fmla="val 5483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8024989" y="2012688"/>
            <a:ext cx="403851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3D</a:t>
            </a:r>
            <a:r>
              <a:rPr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打印</a:t>
            </a:r>
            <a:endParaRPr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 flipH="1">
            <a:off x="3638262" y="377"/>
            <a:ext cx="5822249" cy="6857247"/>
          </a:xfrm>
          <a:custGeom>
            <a:avLst/>
            <a:gdLst>
              <a:gd name="connsiteX0" fmla="*/ 0 w 7357707"/>
              <a:gd name="connsiteY0" fmla="*/ 0 h 7232650"/>
              <a:gd name="connsiteX1" fmla="*/ 2636168 w 7357707"/>
              <a:gd name="connsiteY1" fmla="*/ 0 h 7232650"/>
              <a:gd name="connsiteX2" fmla="*/ 7357707 w 7357707"/>
              <a:gd name="connsiteY2" fmla="*/ 7232650 h 7232650"/>
              <a:gd name="connsiteX3" fmla="*/ 4721539 w 7357707"/>
              <a:gd name="connsiteY3" fmla="*/ 723265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7707" h="7232650">
                <a:moveTo>
                  <a:pt x="0" y="0"/>
                </a:moveTo>
                <a:lnTo>
                  <a:pt x="2636168" y="0"/>
                </a:lnTo>
                <a:lnTo>
                  <a:pt x="7357707" y="7232650"/>
                </a:lnTo>
                <a:lnTo>
                  <a:pt x="4721539" y="72326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6" tIns="60952" rIns="121906" bIns="60952" numCol="1" anchor="t" anchorCtr="0" compatLnSpc="1">
            <a:noAutofit/>
          </a:bodyPr>
          <a:lstStyle/>
          <a:p>
            <a:endParaRPr lang="zh-CN" altLang="en-US" sz="1705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795D0A-1AC7-427C-8ADA-B1C20A09D10F}"/>
              </a:ext>
            </a:extLst>
          </p:cNvPr>
          <p:cNvSpPr txBox="1"/>
          <p:nvPr/>
        </p:nvSpPr>
        <p:spPr>
          <a:xfrm>
            <a:off x="8438867" y="2911653"/>
            <a:ext cx="3210754" cy="295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精度不高。强度比亚克力板大很多。可以用来做机加工件的结构性模拟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如果不是实在出现紧急情况，最好不要自己偷偷打印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积分不够找武老师帮忙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726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5337303" y="1348214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激光切割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6" y="1824572"/>
            <a:ext cx="46939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材料范围。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光敏树脂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精度。</a:t>
            </a:r>
            <a:endParaRPr lang="en-US" altLang="zh-CN" dirty="0"/>
          </a:p>
          <a:p>
            <a:r>
              <a:rPr lang="zh-CN" altLang="en-US" dirty="0"/>
              <a:t>受加工方式和材料特性影响，</a:t>
            </a:r>
            <a:r>
              <a:rPr lang="en-US" altLang="zh-CN" dirty="0"/>
              <a:t>3D</a:t>
            </a:r>
            <a:r>
              <a:rPr lang="zh-CN" altLang="en-US" dirty="0"/>
              <a:t>打印件会有内缩外扩的特性。内孔直径会变小。零件的外轮廓</a:t>
            </a:r>
            <a:r>
              <a:rPr lang="en-US" altLang="zh-CN" dirty="0"/>
              <a:t>/</a:t>
            </a:r>
            <a:r>
              <a:rPr lang="zh-CN" altLang="en-US" dirty="0"/>
              <a:t>外径会变大。误差在</a:t>
            </a:r>
            <a:r>
              <a:rPr lang="en-US" altLang="zh-CN" dirty="0"/>
              <a:t>±0.4mm</a:t>
            </a:r>
            <a:r>
              <a:rPr lang="zh-CN" altLang="en-US" dirty="0"/>
              <a:t>内。由于</a:t>
            </a:r>
            <a:r>
              <a:rPr lang="en-US" altLang="zh-CN" dirty="0"/>
              <a:t>3D</a:t>
            </a:r>
            <a:r>
              <a:rPr lang="zh-CN" altLang="en-US" dirty="0"/>
              <a:t>打印的误差比较随机，同一台机器的不同时间和不同机器之间的误差都不确定。一般会把通孔内径扩大</a:t>
            </a:r>
            <a:r>
              <a:rPr lang="en-US" altLang="zh-CN" dirty="0"/>
              <a:t>0.2-0.3mm</a:t>
            </a:r>
            <a:r>
              <a:rPr lang="zh-CN" altLang="en-US" dirty="0"/>
              <a:t>。（以上指的都是直径）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用途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通常用于机加工件的结构性测试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或者局部实在是难以用机加工件做出，也没法用板材代替并且没有太大的受力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用法介绍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80b1b03ba7c0740c3b12f84ae220e35b">
            <a:hlinkClick r:id="" action="ppaction://media"/>
            <a:extLst>
              <a:ext uri="{FF2B5EF4-FFF2-40B4-BE49-F238E27FC236}">
                <a16:creationId xmlns:a16="http://schemas.microsoft.com/office/drawing/2014/main" id="{E305F108-6B11-4618-93A4-528C88017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5550" y="588559"/>
            <a:ext cx="591027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321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5203521" y="173269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8911" y="-157894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台钻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CE0CE9-AC22-4BFD-8F6E-68134F5A2415}"/>
              </a:ext>
            </a:extLst>
          </p:cNvPr>
          <p:cNvSpPr txBox="1"/>
          <p:nvPr/>
        </p:nvSpPr>
        <p:spPr>
          <a:xfrm>
            <a:off x="797859" y="2321859"/>
            <a:ext cx="4186517" cy="395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677532" y="2320188"/>
            <a:ext cx="41181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机器左侧面有开关。红色关，绿色开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可能按键会比较皱，不是机器开不了，是你按得力气不够大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一定不能带手套操作，女生一定要把头发扎好收好，卷进去就死定了</a:t>
            </a:r>
            <a:r>
              <a:rPr lang="zh-CN" altLang="en-US" dirty="0"/>
              <a:t>（这一条对所有具有旋转运动的机器都适用）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59518" y="740386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简单介绍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3A8312-38FE-4B72-8E4C-7EBA2CA3B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0227" y="3246068"/>
            <a:ext cx="3539765" cy="26548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FEEF86-8AC6-4FF3-98FD-AEA63D688E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4414" y="3267114"/>
            <a:ext cx="3539767" cy="26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5337303" y="1348214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dirty="0"/>
              <a:t>3D</a:t>
            </a:r>
            <a:r>
              <a:rPr lang="zh-CN" altLang="en-US" sz="3600" dirty="0"/>
              <a:t>打印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err="1"/>
              <a:t>Solidworks</a:t>
            </a:r>
            <a:r>
              <a:rPr lang="zh-CN" altLang="en-US" dirty="0"/>
              <a:t>做出来的零件默认保存为</a:t>
            </a:r>
            <a:r>
              <a:rPr lang="en-US" altLang="zh-CN" dirty="0" err="1"/>
              <a:t>sldprt</a:t>
            </a:r>
            <a:r>
              <a:rPr lang="en-US" altLang="zh-CN" dirty="0"/>
              <a:t>.</a:t>
            </a:r>
            <a:r>
              <a:rPr lang="zh-CN" altLang="en-US" dirty="0"/>
              <a:t>格式（</a:t>
            </a:r>
            <a:r>
              <a:rPr lang="en-US" altLang="zh-CN" dirty="0" err="1"/>
              <a:t>solidpart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3D</a:t>
            </a:r>
            <a:r>
              <a:rPr lang="zh-CN" altLang="en-US" dirty="0"/>
              <a:t>打印提交的是</a:t>
            </a:r>
            <a:r>
              <a:rPr lang="en-US" altLang="zh-CN" dirty="0" err="1"/>
              <a:t>stl</a:t>
            </a:r>
            <a:r>
              <a:rPr lang="en-US" altLang="zh-CN" dirty="0"/>
              <a:t>.</a:t>
            </a:r>
            <a:r>
              <a:rPr lang="zh-CN" altLang="en-US" dirty="0"/>
              <a:t>格式。使用“另存为”功能即可。如右图，选择另存为</a:t>
            </a:r>
            <a:r>
              <a:rPr lang="en-US" altLang="zh-CN" dirty="0" err="1"/>
              <a:t>stl</a:t>
            </a:r>
            <a:r>
              <a:rPr lang="zh-CN" altLang="en-US" dirty="0"/>
              <a:t>格式后会弹出这个对话框，点击“是”即可保存。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>
                <a:solidFill>
                  <a:srgbClr val="FFFF00"/>
                </a:solidFill>
              </a:rPr>
              <a:t>Stl</a:t>
            </a:r>
            <a:r>
              <a:rPr lang="en-US" altLang="zh-CN" dirty="0">
                <a:solidFill>
                  <a:srgbClr val="FFFF00"/>
                </a:solidFill>
              </a:rPr>
              <a:t>.</a:t>
            </a:r>
            <a:r>
              <a:rPr lang="zh-CN" altLang="en-US" dirty="0">
                <a:solidFill>
                  <a:srgbClr val="FFFF00"/>
                </a:solidFill>
              </a:rPr>
              <a:t>格式</a:t>
            </a:r>
            <a:r>
              <a:rPr lang="zh-CN" altLang="en-US" dirty="0"/>
              <a:t>用于在指定软件上进行“</a:t>
            </a:r>
            <a:r>
              <a:rPr lang="zh-CN" altLang="en-US" dirty="0">
                <a:solidFill>
                  <a:srgbClr val="FFFF00"/>
                </a:solidFill>
              </a:rPr>
              <a:t>切片</a:t>
            </a:r>
            <a:r>
              <a:rPr lang="zh-CN" altLang="en-US" dirty="0"/>
              <a:t>”。</a:t>
            </a:r>
            <a:r>
              <a:rPr lang="en-US" altLang="zh-CN" dirty="0"/>
              <a:t>3D</a:t>
            </a:r>
            <a:r>
              <a:rPr lang="zh-CN" altLang="en-US" dirty="0">
                <a:solidFill>
                  <a:srgbClr val="FF0000"/>
                </a:solidFill>
              </a:rPr>
              <a:t>打印机</a:t>
            </a:r>
            <a:r>
              <a:rPr lang="zh-CN" altLang="en-US" dirty="0"/>
              <a:t>能</a:t>
            </a:r>
            <a:r>
              <a:rPr lang="zh-CN" altLang="en-US" dirty="0">
                <a:solidFill>
                  <a:srgbClr val="FF0000"/>
                </a:solidFill>
              </a:rPr>
              <a:t>识别</a:t>
            </a:r>
            <a:r>
              <a:rPr lang="zh-CN" altLang="en-US" dirty="0"/>
              <a:t>的文件是“</a:t>
            </a:r>
            <a:r>
              <a:rPr lang="zh-CN" altLang="en-US" dirty="0">
                <a:solidFill>
                  <a:srgbClr val="FF0000"/>
                </a:solidFill>
              </a:rPr>
              <a:t>切片后”的文件</a:t>
            </a:r>
            <a:r>
              <a:rPr lang="zh-CN" altLang="en-US" dirty="0"/>
              <a:t>。这牵扯到打印原理，后面介绍。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文件介绍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14F92B-E31E-40CA-A108-6E38C3AC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20" y="55993"/>
            <a:ext cx="7541896" cy="44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4168379" y="2965628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dirty="0"/>
              <a:t>3D</a:t>
            </a:r>
            <a:r>
              <a:rPr lang="zh-CN" altLang="en-US" sz="3600" dirty="0"/>
              <a:t>打印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3D</a:t>
            </a:r>
            <a:r>
              <a:rPr lang="zh-CN" altLang="en-US" dirty="0"/>
              <a:t>打印不同于传统的机加工，它是一种</a:t>
            </a:r>
            <a:r>
              <a:rPr lang="zh-CN" altLang="en-US" dirty="0">
                <a:solidFill>
                  <a:srgbClr val="FFFF00"/>
                </a:solidFill>
              </a:rPr>
              <a:t>增料的加工方式</a:t>
            </a:r>
            <a:r>
              <a:rPr lang="zh-CN" altLang="en-US" dirty="0"/>
              <a:t>。传统机加工是对毛坯料进行切削来达到想要的尺寸和形状，是“减料”的加工方式。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首先利用</a:t>
            </a:r>
            <a:r>
              <a:rPr lang="en-US" altLang="zh-CN" dirty="0"/>
              <a:t>3D</a:t>
            </a:r>
            <a:r>
              <a:rPr lang="zh-CN" altLang="en-US" dirty="0"/>
              <a:t>打印机供应商提供的切片软件对原始</a:t>
            </a:r>
            <a:r>
              <a:rPr lang="en-US" altLang="zh-CN" dirty="0" err="1"/>
              <a:t>stl</a:t>
            </a:r>
            <a:r>
              <a:rPr lang="en-US" altLang="zh-CN" dirty="0"/>
              <a:t>.</a:t>
            </a:r>
            <a:r>
              <a:rPr lang="zh-CN" altLang="en-US" dirty="0"/>
              <a:t>文件进行“</a:t>
            </a:r>
            <a:r>
              <a:rPr lang="zh-CN" altLang="en-US" dirty="0">
                <a:solidFill>
                  <a:srgbClr val="FFFF00"/>
                </a:solidFill>
              </a:rPr>
              <a:t>切片分析</a:t>
            </a:r>
            <a:r>
              <a:rPr lang="zh-CN" altLang="en-US" dirty="0"/>
              <a:t>”。即用无数多个不同高度的水平面切割原始零件。这样每一个不同高度的水平面都能切得一个平面图。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然后</a:t>
            </a:r>
            <a:r>
              <a:rPr lang="en-US" altLang="zh-CN" dirty="0"/>
              <a:t>3D</a:t>
            </a:r>
            <a:r>
              <a:rPr lang="zh-CN" altLang="en-US" dirty="0"/>
              <a:t>打印机在不同高度上“打印”出相应的“平面图”，自下而上堆叠在一起就形成了原零件。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FF00"/>
                </a:solidFill>
              </a:rPr>
              <a:t>这样“下窄上宽”的零件就会需要“支撑”</a:t>
            </a:r>
            <a:r>
              <a:rPr lang="zh-CN" altLang="en-US" dirty="0"/>
              <a:t>。否则“上宽”的位置没有地方来附着原料。如图，这样的位子会有支撑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打印原理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7CA7AD-3DD0-4560-85A3-514CFB6A4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84462"/>
            <a:ext cx="5981476" cy="37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5337303" y="1348214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dirty="0"/>
              <a:t>3D</a:t>
            </a:r>
            <a:r>
              <a:rPr lang="zh-CN" altLang="en-US" sz="3600" dirty="0"/>
              <a:t>打印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将</a:t>
            </a:r>
            <a:r>
              <a:rPr lang="en-US" altLang="zh-CN" dirty="0" err="1"/>
              <a:t>sldprt</a:t>
            </a:r>
            <a:r>
              <a:rPr lang="en-US" altLang="zh-CN" dirty="0"/>
              <a:t>.</a:t>
            </a:r>
            <a:r>
              <a:rPr lang="zh-CN" altLang="en-US" dirty="0"/>
              <a:t>文件另存为</a:t>
            </a:r>
            <a:r>
              <a:rPr lang="en-US" altLang="zh-CN" dirty="0" err="1"/>
              <a:t>stl</a:t>
            </a:r>
            <a:r>
              <a:rPr lang="en-US" altLang="zh-CN" dirty="0"/>
              <a:t>.</a:t>
            </a:r>
            <a:r>
              <a:rPr lang="zh-CN" altLang="en-US" dirty="0"/>
              <a:t>格式并上传到</a:t>
            </a:r>
            <a:r>
              <a:rPr lang="en-US" altLang="zh-CN" dirty="0"/>
              <a:t>3d.si.sjtu.edu.cn</a:t>
            </a:r>
            <a:r>
              <a:rPr lang="zh-CN" altLang="en-US" dirty="0"/>
              <a:t>（注意此网址在学生创新中心的网络下通常打不开）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正常零件等待即可。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如果是异形件、大型件、大量件。一般不会通过审核。找武老师跟</a:t>
            </a:r>
            <a:r>
              <a:rPr lang="en-US" altLang="zh-CN" dirty="0"/>
              <a:t>3D</a:t>
            </a:r>
            <a:r>
              <a:rPr lang="zh-CN" altLang="en-US" dirty="0"/>
              <a:t>打印中心的老师进行协商。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积分用光了也找武老师去跟</a:t>
            </a:r>
            <a:r>
              <a:rPr lang="en-US" altLang="zh-CN" dirty="0"/>
              <a:t>3D</a:t>
            </a:r>
            <a:r>
              <a:rPr lang="zh-CN" altLang="en-US" dirty="0"/>
              <a:t>打印中心要。</a:t>
            </a:r>
            <a:endParaRPr lang="en-US" altLang="zh-CN" dirty="0"/>
          </a:p>
          <a:p>
            <a:r>
              <a:rPr lang="en-US" altLang="zh-CN" dirty="0"/>
              <a:t>5.    </a:t>
            </a:r>
            <a:r>
              <a:rPr lang="zh-CN" altLang="en-US" dirty="0"/>
              <a:t>步骤：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先进入网页，右上角</a:t>
            </a:r>
            <a:r>
              <a:rPr lang="en-US" altLang="zh-CN" dirty="0" err="1"/>
              <a:t>jaccount</a:t>
            </a:r>
            <a:r>
              <a:rPr lang="zh-CN" altLang="en-US" dirty="0"/>
              <a:t>登录。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选择“远程打印”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“上传</a:t>
            </a:r>
            <a:r>
              <a:rPr lang="en-US" altLang="zh-CN" dirty="0"/>
              <a:t>3D</a:t>
            </a:r>
            <a:r>
              <a:rPr lang="zh-CN" altLang="en-US" dirty="0"/>
              <a:t>文件”，选择事先保存好的</a:t>
            </a:r>
            <a:r>
              <a:rPr lang="en-US" altLang="zh-CN" dirty="0" err="1"/>
              <a:t>stl</a:t>
            </a:r>
            <a:r>
              <a:rPr lang="zh-CN" altLang="en-US" dirty="0"/>
              <a:t>文件即可。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注意首次打印需实名制填写个人信息，正确填写邮箱，否则无法顺利领取打印件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常规操作介绍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AF3D71-F1E3-4FC9-A194-DFA101755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518" y="104301"/>
            <a:ext cx="7318342" cy="26671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4E45DB-E7FD-43CD-9F1B-46D37F00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517" y="3445072"/>
            <a:ext cx="7318341" cy="29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8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3600" dirty="0"/>
              <a:t>3D</a:t>
            </a:r>
            <a:r>
              <a:rPr lang="zh-CN" altLang="en-US" sz="3600" dirty="0"/>
              <a:t>打印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另存为</a:t>
            </a:r>
            <a:r>
              <a:rPr lang="en-US" altLang="zh-CN" dirty="0" err="1"/>
              <a:t>stl</a:t>
            </a:r>
            <a:r>
              <a:rPr lang="en-US" altLang="zh-CN" dirty="0"/>
              <a:t>.</a:t>
            </a:r>
            <a:r>
              <a:rPr lang="zh-CN" altLang="en-US" dirty="0"/>
              <a:t>格式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撬开</a:t>
            </a:r>
            <a:r>
              <a:rPr lang="en-US" altLang="zh-CN" dirty="0"/>
              <a:t>3D</a:t>
            </a:r>
            <a:r>
              <a:rPr lang="zh-CN" altLang="en-US" dirty="0"/>
              <a:t>打印室的门（找机械部问问，万一有人会呢），或者找队里做</a:t>
            </a:r>
            <a:r>
              <a:rPr lang="en-US" altLang="zh-CN" dirty="0"/>
              <a:t>3D</a:t>
            </a:r>
            <a:r>
              <a:rPr lang="zh-CN" altLang="en-US" dirty="0"/>
              <a:t>打印助管的同学帮忙开门，或者找武老师帮忙。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3D</a:t>
            </a:r>
            <a:r>
              <a:rPr lang="zh-CN" altLang="en-US" dirty="0"/>
              <a:t>打印室电脑上进行切片。导入到</a:t>
            </a:r>
            <a:r>
              <a:rPr lang="en-US" altLang="zh-CN" dirty="0"/>
              <a:t>SD</a:t>
            </a:r>
            <a:r>
              <a:rPr lang="zh-CN" altLang="en-US" dirty="0"/>
              <a:t>卡。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将</a:t>
            </a:r>
            <a:r>
              <a:rPr lang="en-US" altLang="zh-CN" dirty="0"/>
              <a:t>SD</a:t>
            </a:r>
            <a:r>
              <a:rPr lang="zh-CN" altLang="en-US" dirty="0"/>
              <a:t>卡插入</a:t>
            </a:r>
            <a:r>
              <a:rPr lang="en-US" altLang="zh-CN" dirty="0"/>
              <a:t>3D</a:t>
            </a:r>
            <a:r>
              <a:rPr lang="zh-CN" altLang="en-US" dirty="0"/>
              <a:t>打印机，选择文件进行打印。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不进行过于详细的介绍。详情询问队里在做</a:t>
            </a:r>
            <a:r>
              <a:rPr lang="en-US" altLang="zh-CN" dirty="0"/>
              <a:t>3D</a:t>
            </a:r>
            <a:r>
              <a:rPr lang="zh-CN" altLang="en-US" dirty="0"/>
              <a:t>打印助管的同学。如果没有的话，就走正规渠道。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赶进度应急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违规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操作介绍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EAB936-706B-447B-A275-D220F9ED5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0" r="9089" b="7626"/>
          <a:stretch/>
        </p:blipFill>
        <p:spPr>
          <a:xfrm>
            <a:off x="3718802" y="10"/>
            <a:ext cx="8668512" cy="6857990"/>
          </a:xfrm>
          <a:prstGeom prst="rect">
            <a:avLst/>
          </a:prstGeom>
          <a:ln>
            <a:noFill/>
          </a:ln>
          <a:effectLst>
            <a:softEdge rad="889000"/>
          </a:effectLst>
        </p:spPr>
      </p:pic>
    </p:spTree>
    <p:extLst>
      <p:ext uri="{BB962C8B-B14F-4D97-AF65-F5344CB8AC3E}">
        <p14:creationId xmlns:p14="http://schemas.microsoft.com/office/powerpoint/2010/main" val="179843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438911" y="-157894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台虎钳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CE0CE9-AC22-4BFD-8F6E-68134F5A2415}"/>
              </a:ext>
            </a:extLst>
          </p:cNvPr>
          <p:cNvSpPr txBox="1"/>
          <p:nvPr/>
        </p:nvSpPr>
        <p:spPr>
          <a:xfrm>
            <a:off x="874977" y="2343893"/>
            <a:ext cx="4186517" cy="395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可以用来做装配。当你有两个需要压在一起的东西不听话时，可以考虑。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总之当你需要夹紧什么东西但是力度怎么都不够的时候，想想或许台虎钳可以。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59518" y="740386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进阶介绍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骚操作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D07A60-672E-4AD7-9A7D-55581200D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0" r="9089" b="7626"/>
          <a:stretch/>
        </p:blipFill>
        <p:spPr>
          <a:xfrm>
            <a:off x="3718802" y="10"/>
            <a:ext cx="8668512" cy="6857990"/>
          </a:xfrm>
          <a:prstGeom prst="rect">
            <a:avLst/>
          </a:prstGeom>
          <a:ln>
            <a:noFill/>
          </a:ln>
          <a:effectLst>
            <a:softEdge rad="889000"/>
          </a:effectLst>
        </p:spPr>
      </p:pic>
    </p:spTree>
    <p:extLst>
      <p:ext uri="{BB962C8B-B14F-4D97-AF65-F5344CB8AC3E}">
        <p14:creationId xmlns:p14="http://schemas.microsoft.com/office/powerpoint/2010/main" val="33632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0627977" cy="6857624"/>
            <a:chOff x="-339377" y="-199"/>
            <a:chExt cx="11209195" cy="72326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9"/>
            <a:stretch>
              <a:fillRect/>
            </a:stretch>
          </p:blipFill>
          <p:spPr>
            <a:xfrm>
              <a:off x="-339377" y="-199"/>
              <a:ext cx="8038130" cy="7232650"/>
            </a:xfrm>
            <a:prstGeom prst="rect">
              <a:avLst/>
            </a:prstGeom>
          </p:spPr>
        </p:pic>
        <p:sp>
          <p:nvSpPr>
            <p:cNvPr id="6" name="平行四边形 5"/>
            <p:cNvSpPr/>
            <p:nvPr/>
          </p:nvSpPr>
          <p:spPr>
            <a:xfrm>
              <a:off x="3830319" y="1944896"/>
              <a:ext cx="7039499" cy="5256996"/>
            </a:xfrm>
            <a:prstGeom prst="parallelogram">
              <a:avLst>
                <a:gd name="adj" fmla="val 5483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8024989" y="2012688"/>
            <a:ext cx="403851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机加工</a:t>
            </a:r>
            <a:endParaRPr lang="en-US" altLang="zh-CN" sz="4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 flipH="1">
            <a:off x="3638262" y="377"/>
            <a:ext cx="5822249" cy="6857247"/>
          </a:xfrm>
          <a:custGeom>
            <a:avLst/>
            <a:gdLst>
              <a:gd name="connsiteX0" fmla="*/ 0 w 7357707"/>
              <a:gd name="connsiteY0" fmla="*/ 0 h 7232650"/>
              <a:gd name="connsiteX1" fmla="*/ 2636168 w 7357707"/>
              <a:gd name="connsiteY1" fmla="*/ 0 h 7232650"/>
              <a:gd name="connsiteX2" fmla="*/ 7357707 w 7357707"/>
              <a:gd name="connsiteY2" fmla="*/ 7232650 h 7232650"/>
              <a:gd name="connsiteX3" fmla="*/ 4721539 w 7357707"/>
              <a:gd name="connsiteY3" fmla="*/ 723265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7707" h="7232650">
                <a:moveTo>
                  <a:pt x="0" y="0"/>
                </a:moveTo>
                <a:lnTo>
                  <a:pt x="2636168" y="0"/>
                </a:lnTo>
                <a:lnTo>
                  <a:pt x="7357707" y="7232650"/>
                </a:lnTo>
                <a:lnTo>
                  <a:pt x="4721539" y="72326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6" tIns="60952" rIns="121906" bIns="60952" numCol="1" anchor="t" anchorCtr="0" compatLnSpc="1">
            <a:noAutofit/>
          </a:bodyPr>
          <a:lstStyle/>
          <a:p>
            <a:endParaRPr lang="zh-CN" altLang="en-US" sz="1705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795D0A-1AC7-427C-8ADA-B1C20A09D10F}"/>
              </a:ext>
            </a:extLst>
          </p:cNvPr>
          <p:cNvSpPr txBox="1"/>
          <p:nvPr/>
        </p:nvSpPr>
        <p:spPr>
          <a:xfrm>
            <a:off x="8220173" y="2911653"/>
            <a:ext cx="3429448" cy="295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需要培训，不然不要自己擅自操作。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内容包括：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钻（在</a:t>
            </a:r>
            <a:r>
              <a:rPr lang="en-US" altLang="zh-CN" dirty="0"/>
              <a:t>c200</a:t>
            </a:r>
            <a:r>
              <a:rPr lang="zh-CN" altLang="en-US" dirty="0"/>
              <a:t>板块中，不再重复）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铣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车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金属激光切割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72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4F25927-E134-4510-BB8E-09B431265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0" r="9089" b="762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ln>
            <a:noFill/>
          </a:ln>
          <a:effectLst>
            <a:softEdge rad="889000"/>
          </a:effectLst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机加工</a:t>
            </a:r>
            <a:r>
              <a:rPr lang="en-US" altLang="zh-CN" sz="3600" dirty="0"/>
              <a:t>——</a:t>
            </a:r>
            <a:r>
              <a:rPr lang="zh-CN" altLang="en-US" sz="3600" dirty="0"/>
              <a:t>工训专门培训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工程实践（金工实习）会学（工导系列的后续，设计与制造系列的前传）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工训专门培训渠道</a:t>
            </a:r>
            <a:r>
              <a:rPr lang="en-US" altLang="zh-CN" dirty="0">
                <a:hlinkClick r:id="rId4"/>
              </a:rPr>
              <a:t>https://mp.weixin.qq.com/s/0AXuUFzHx6tWupgS6AbqxQ</a:t>
            </a:r>
            <a:r>
              <a:rPr lang="zh-CN" altLang="en-US" dirty="0"/>
              <a:t>每学期都会有，请关注类似内容。武老师一般也会通知进行培训，如有机加工需求请及时参与。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接触途径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-21406" y="309054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机加工</a:t>
            </a:r>
            <a:r>
              <a:rPr lang="en-US" altLang="zh-CN" sz="3600" dirty="0"/>
              <a:t>——</a:t>
            </a:r>
            <a:r>
              <a:rPr lang="zh-CN" altLang="en-US" sz="3600" dirty="0"/>
              <a:t>铣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35273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不多说了，上视频。我们常用的还是立式铣床，可以简单理解成铣刀是竖着放的。其中又分成两种，一共是夹具动，刀头不动；一种是刀头动，夹具不动（学名忘了）。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不一定是一定要从边缘往里面铣，也可以直接从里面的位置自上而下落刀到指定位置（落刀的时候也有点像钻床），然后按给定的路径铣削。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视频都是数铣而且加快了，实际比较慢。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用途简介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df9e8598e75d7f599d5bd7ad43efb07d">
            <a:hlinkClick r:id="" action="ppaction://media"/>
            <a:extLst>
              <a:ext uri="{FF2B5EF4-FFF2-40B4-BE49-F238E27FC236}">
                <a16:creationId xmlns:a16="http://schemas.microsoft.com/office/drawing/2014/main" id="{6B9F94FE-8342-4AD3-8858-027296919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97123" y="254524"/>
            <a:ext cx="3857625" cy="6240242"/>
          </a:xfrm>
          <a:prstGeom prst="rect">
            <a:avLst/>
          </a:prstGeom>
        </p:spPr>
      </p:pic>
      <p:pic>
        <p:nvPicPr>
          <p:cNvPr id="3" name="90132ff105aa49adeb0b2fef88ed1a2d">
            <a:hlinkClick r:id="" action="ppaction://media"/>
            <a:extLst>
              <a:ext uri="{FF2B5EF4-FFF2-40B4-BE49-F238E27FC236}">
                <a16:creationId xmlns:a16="http://schemas.microsoft.com/office/drawing/2014/main" id="{0B9D927D-5D2D-490D-B071-40E2B6880D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42270" y="254525"/>
            <a:ext cx="3857625" cy="62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976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306073" y="3155092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机加工</a:t>
            </a:r>
            <a:r>
              <a:rPr lang="en-US" altLang="zh-CN" sz="3600" dirty="0"/>
              <a:t>——</a:t>
            </a:r>
            <a:r>
              <a:rPr lang="zh-CN" altLang="en-US" sz="3600" dirty="0"/>
              <a:t>车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3679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车床主要是对回转体进行车削。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能加工外轮廓也能加工内孔。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左边视频是加工内孔的，右边视频是加工外轮廓的。但我们不用来加工木材。不同的材料刀具不同，学校里都是加工金属的。具体点基本都是针对铝的。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用途简介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2c0b6073b2802c4673e0828ce7907d9b">
            <a:hlinkClick r:id="" action="ppaction://media"/>
            <a:extLst>
              <a:ext uri="{FF2B5EF4-FFF2-40B4-BE49-F238E27FC236}">
                <a16:creationId xmlns:a16="http://schemas.microsoft.com/office/drawing/2014/main" id="{AEA6AC95-224A-462C-8BD1-6A05B1610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48769" y="424205"/>
            <a:ext cx="3857625" cy="6053786"/>
          </a:xfrm>
          <a:prstGeom prst="rect">
            <a:avLst/>
          </a:prstGeom>
        </p:spPr>
      </p:pic>
      <p:pic>
        <p:nvPicPr>
          <p:cNvPr id="3" name="cf7096b8673292be16cf92e562402d04">
            <a:hlinkClick r:id="" action="ppaction://media"/>
            <a:extLst>
              <a:ext uri="{FF2B5EF4-FFF2-40B4-BE49-F238E27FC236}">
                <a16:creationId xmlns:a16="http://schemas.microsoft.com/office/drawing/2014/main" id="{CB06686F-4730-49CC-B347-70288696DB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50176" y="424204"/>
            <a:ext cx="3857625" cy="60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051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4936612" y="242826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7961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3600" dirty="0"/>
              <a:t>机加工</a:t>
            </a:r>
            <a:r>
              <a:rPr lang="en-US" altLang="zh-CN" sz="3600" dirty="0"/>
              <a:t>——</a:t>
            </a:r>
            <a:r>
              <a:rPr lang="zh-CN" altLang="en-US" sz="3600" dirty="0"/>
              <a:t>金属激光切割</a:t>
            </a:r>
            <a:endParaRPr lang="en-US" altLang="zh-CN" sz="3600" dirty="0"/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用于金属板材的激光切割。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注意，不是激光切割间里的机器。那里面只能切非金属。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材料范围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≤</a:t>
            </a:r>
            <a:r>
              <a:rPr lang="en-US" altLang="zh-CN" dirty="0"/>
              <a:t>10mm</a:t>
            </a:r>
            <a:r>
              <a:rPr lang="zh-CN" altLang="en-US" dirty="0"/>
              <a:t>钢板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≤</a:t>
            </a:r>
            <a:r>
              <a:rPr lang="en-US" altLang="zh-CN" dirty="0"/>
              <a:t>4mm</a:t>
            </a:r>
            <a:r>
              <a:rPr lang="zh-CN" altLang="en-US" dirty="0"/>
              <a:t>铝板。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铝板比较难以切割。实际上校内能接触到的就这两种，如果有其他需要就外包了。其他的金属材料可以在培训后自行调参进行尝试。（做好安全防护）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原理和前面激光切割一毛一样，不再赘述。但操作复杂一些。</a:t>
            </a:r>
            <a:r>
              <a:rPr lang="zh-CN" altLang="en-US" dirty="0">
                <a:solidFill>
                  <a:srgbClr val="FF0000"/>
                </a:solidFill>
              </a:rPr>
              <a:t>必须经过培训才能操作，否则会有危险。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用途简介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B810C3-42B9-4FFE-867A-FECD1191AA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7" r="-1" b="22439"/>
          <a:stretch/>
        </p:blipFill>
        <p:spPr>
          <a:xfrm>
            <a:off x="5167013" y="3233740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effectLst>
            <a:softEdge rad="5207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2DBD4C-D8F1-4136-B442-7689370F9D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4" r="1" b="7713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395211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4048333" y="36517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1" y="-157894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台钻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338150" y="1756331"/>
            <a:ext cx="4118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钻头的夹紧方式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上面这张图。绿色的小把手是“钥匙”。旋转即可拧紧（或拧松）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5. </a:t>
            </a:r>
            <a:r>
              <a:rPr lang="zh-CN" altLang="en-US" dirty="0">
                <a:sym typeface="Wingdings" panose="05000000000000000000" pitchFamily="2" charset="2"/>
              </a:rPr>
              <a:t>夹紧钻头后（尤其是小直径的钻头一定要注意这一点），检查一下是否和钻床转轴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同轴</a:t>
            </a:r>
            <a:r>
              <a:rPr lang="zh-CN" altLang="en-US" dirty="0">
                <a:sym typeface="Wingdings" panose="05000000000000000000" pitchFamily="2" charset="2"/>
              </a:rPr>
              <a:t>。可以手动拨动转轴观察。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  </a:t>
            </a:r>
            <a:r>
              <a:rPr lang="zh-CN" altLang="en-US" dirty="0">
                <a:sym typeface="Wingdings" panose="05000000000000000000" pitchFamily="2" charset="2"/>
              </a:rPr>
              <a:t>解释：只有一个钻头同时和三角卡盘的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三个爪都接触良好的时候才是“正的”</a:t>
            </a:r>
            <a:r>
              <a:rPr lang="zh-CN" altLang="en-US" dirty="0">
                <a:sym typeface="Wingdings" panose="05000000000000000000" pitchFamily="2" charset="2"/>
              </a:rPr>
              <a:t>，而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细的钻头极其容易</a:t>
            </a:r>
            <a:r>
              <a:rPr lang="zh-CN" altLang="en-US" dirty="0">
                <a:sym typeface="Wingdings" panose="05000000000000000000" pitchFamily="2" charset="2"/>
              </a:rPr>
              <a:t>夹到某两个爪中而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不与第三个爪接触。</a:t>
            </a:r>
            <a:r>
              <a:rPr lang="zh-CN" altLang="en-US" dirty="0">
                <a:sym typeface="Wingdings" panose="05000000000000000000" pitchFamily="2" charset="2"/>
              </a:rPr>
              <a:t>这是细钻头夹紧的错误示范。应当松开重新夹紧。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59518" y="740386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简单介绍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ADDE35-DE29-4D67-B492-B72DF92756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9730" y="104965"/>
            <a:ext cx="4108119" cy="39311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B8BA86-D343-42FD-93E2-FECFEC2D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56856" y="4036249"/>
            <a:ext cx="3509571" cy="2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6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6515090" y="3007003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1" y="-157894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台钻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338150" y="1818164"/>
            <a:ext cx="4118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台钻有两台，区别在于他们的虎钳。一个是固定虎钳，可以通过手轮调节工件位置。另一个是可移动虎钳，把工件在上面夹紧后要移动整个虎钳整体来标定位置。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关于孔中心的确定。需要用到的有：高度尺、靠山、样冲（也可能是别的名字我记错了，就是一个锥头的金属物），橡皮锤。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按照孔中心位置到两条相互垂直的边的距离划两条正交的线，交点就是孔中心的位置。比如按右图这样横着画一道线，再把零件逆时针转转</a:t>
            </a:r>
            <a:r>
              <a:rPr lang="en-US" altLang="zh-CN" dirty="0"/>
              <a:t>90°</a:t>
            </a:r>
            <a:r>
              <a:rPr lang="zh-CN" altLang="en-US" dirty="0"/>
              <a:t>，调整高度尺再画一条线与刚才的线正交，交点就是孔心。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59518" y="740386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进阶介绍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E11B71-2339-499A-BD24-500B793300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95" y="52275"/>
            <a:ext cx="4838417" cy="31290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63F68B-962F-435E-B4E9-9354AEBBB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112" y="3240927"/>
            <a:ext cx="2823129" cy="33521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7C1443-477F-4B68-80CB-816D4098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695" y="3198738"/>
            <a:ext cx="2577428" cy="34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3198703" y="3067495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1" y="-157894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台钻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CE0CE9-AC22-4BFD-8F6E-68134F5A2415}"/>
              </a:ext>
            </a:extLst>
          </p:cNvPr>
          <p:cNvSpPr txBox="1"/>
          <p:nvPr/>
        </p:nvSpPr>
        <p:spPr>
          <a:xfrm>
            <a:off x="797859" y="2321859"/>
            <a:ext cx="4186517" cy="395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338150" y="1818149"/>
            <a:ext cx="4118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转速调节。</a:t>
            </a:r>
            <a:r>
              <a:rPr lang="zh-CN" altLang="en-US" dirty="0">
                <a:solidFill>
                  <a:srgbClr val="FF0000"/>
                </a:solidFill>
              </a:rPr>
              <a:t>一般不要乱动这个。有需要找老师。</a:t>
            </a:r>
            <a:r>
              <a:rPr lang="zh-CN" altLang="en-US" dirty="0"/>
              <a:t>顶部这个比较小的旋钮，逆时针转一下，不需要完全旋掉，上盖会自动弹起来。内部结构是右图。调节皮带在不同的传动轮层次上就可以改变转速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4. </a:t>
            </a:r>
            <a:r>
              <a:rPr lang="zh-CN" altLang="en-US" dirty="0"/>
              <a:t>高度调节。尤其是在对很高或者很低的零件钻孔的时候，经常会用到，建议学会。高度调节扳手在右图这个红球头上，拧松之后可以旋转右下图片这个手轮来调节高度。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最后，所有钻头用完</a:t>
            </a:r>
            <a:r>
              <a:rPr lang="zh-CN" altLang="en-US" dirty="0">
                <a:solidFill>
                  <a:srgbClr val="FF0000"/>
                </a:solidFill>
              </a:rPr>
              <a:t>放回原位</a:t>
            </a:r>
            <a:r>
              <a:rPr lang="zh-CN" altLang="en-US" dirty="0"/>
              <a:t>。如果你在使用过程中</a:t>
            </a:r>
            <a:r>
              <a:rPr lang="zh-CN" altLang="en-US" dirty="0">
                <a:solidFill>
                  <a:srgbClr val="FF0000"/>
                </a:solidFill>
              </a:rPr>
              <a:t>不小心弄坏了</a:t>
            </a:r>
            <a:r>
              <a:rPr lang="zh-CN" altLang="en-US" dirty="0"/>
              <a:t>一个细钻头，不要太担心，不会让你赔的，人没事就好。当然也不要故意搞破坏，别的不说，对你自己也</a:t>
            </a:r>
            <a:r>
              <a:rPr lang="zh-CN" altLang="en-US" dirty="0">
                <a:solidFill>
                  <a:srgbClr val="FF0000"/>
                </a:solidFill>
              </a:rPr>
              <a:t>不安全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59518" y="740386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进阶介绍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38EA93-6D27-403D-BE48-CD023AA6B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757" y="127213"/>
            <a:ext cx="3259674" cy="39523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72B580-EA27-4A89-8BEF-CBE43870F6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81" y="80987"/>
            <a:ext cx="4278624" cy="32089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6DDEE5-4781-47FD-ADC6-C7CD2E55A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29" y="3293411"/>
            <a:ext cx="4278623" cy="321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4036945" y="89648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1" y="-157894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台虎钳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CE0CE9-AC22-4BFD-8F6E-68134F5A2415}"/>
              </a:ext>
            </a:extLst>
          </p:cNvPr>
          <p:cNvSpPr txBox="1"/>
          <p:nvPr/>
        </p:nvSpPr>
        <p:spPr>
          <a:xfrm>
            <a:off x="797859" y="2321859"/>
            <a:ext cx="4186517" cy="395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注意夹紧力度。精密的</a:t>
            </a:r>
            <a:r>
              <a:rPr lang="zh-CN" altLang="en-US" dirty="0">
                <a:solidFill>
                  <a:srgbClr val="FF0000"/>
                </a:solidFill>
              </a:rPr>
              <a:t>轴类</a:t>
            </a:r>
            <a:r>
              <a:rPr lang="zh-CN" altLang="en-US" dirty="0"/>
              <a:t>就用车床。用台虎钳夹紧会使它横截面从</a:t>
            </a:r>
            <a:r>
              <a:rPr lang="zh-CN" altLang="en-US" dirty="0">
                <a:solidFill>
                  <a:srgbClr val="FF0000"/>
                </a:solidFill>
              </a:rPr>
              <a:t>圆变成椭圆</a:t>
            </a:r>
            <a:r>
              <a:rPr lang="zh-CN" altLang="en-US" dirty="0"/>
              <a:t>然后没法塞进轴承。</a:t>
            </a:r>
            <a:r>
              <a:rPr lang="zh-CN" altLang="en-US" dirty="0">
                <a:solidFill>
                  <a:srgbClr val="FF0000"/>
                </a:solidFill>
              </a:rPr>
              <a:t>空心的铝管</a:t>
            </a:r>
            <a:r>
              <a:rPr lang="zh-CN" altLang="en-US" dirty="0"/>
              <a:t>会被</a:t>
            </a:r>
            <a:r>
              <a:rPr lang="zh-CN" altLang="en-US" dirty="0">
                <a:solidFill>
                  <a:srgbClr val="FF0000"/>
                </a:solidFill>
              </a:rPr>
              <a:t>夹扁</a:t>
            </a:r>
            <a:r>
              <a:rPr lang="zh-CN" altLang="en-US" dirty="0"/>
              <a:t>。实心的铝块到是问题不大。最好先控制力度试一下你要的东西会不会变形。（右图</a:t>
            </a:r>
            <a:r>
              <a:rPr lang="zh-CN" altLang="en-US" dirty="0">
                <a:solidFill>
                  <a:srgbClr val="FFFF00"/>
                </a:solidFill>
              </a:rPr>
              <a:t>错误示范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可以调节方向，或者你懒的话，干脆换一个台虎钳。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用台虎钳作为夹具进行搓、锯等操作的时候，落刀处不要距离台虎钳太远，控制在</a:t>
            </a:r>
            <a:r>
              <a:rPr lang="en-US" altLang="zh-CN" dirty="0"/>
              <a:t>1-2cm</a:t>
            </a:r>
            <a:r>
              <a:rPr lang="zh-CN" altLang="en-US" dirty="0"/>
              <a:t>比较好（不过有时候情况也不允许），工件也最好不要伸出来太多。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59518" y="740386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简单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2C832-E45B-40B3-B1D1-E53241F36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499" y="0"/>
            <a:ext cx="2665319" cy="32805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7F42F7-91BA-4307-B5DD-7DE2F380E6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31903" y="4055335"/>
            <a:ext cx="2997461" cy="22480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E3B356-005B-4E24-9EBB-F16E8EBCC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107" y="3680652"/>
            <a:ext cx="3786433" cy="29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438911" y="-157894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台虎钳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CE0CE9-AC22-4BFD-8F6E-68134F5A2415}"/>
              </a:ext>
            </a:extLst>
          </p:cNvPr>
          <p:cNvSpPr txBox="1"/>
          <p:nvPr/>
        </p:nvSpPr>
        <p:spPr>
          <a:xfrm>
            <a:off x="874977" y="2343893"/>
            <a:ext cx="4186517" cy="395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可以用来做装配。当你有两个需要压在一起的东西不听话时，可以考虑。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总之当你需要夹紧什么东西但是力度怎么都不够的时候，想想或许台虎钳可以。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59518" y="740386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进阶介绍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骚操作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D07A60-672E-4AD7-9A7D-55581200D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0" r="9089" b="7626"/>
          <a:stretch/>
        </p:blipFill>
        <p:spPr>
          <a:xfrm>
            <a:off x="3718802" y="10"/>
            <a:ext cx="8668512" cy="6857990"/>
          </a:xfrm>
          <a:prstGeom prst="rect">
            <a:avLst/>
          </a:prstGeom>
          <a:ln>
            <a:noFill/>
          </a:ln>
          <a:effectLst>
            <a:softEdge rad="889000"/>
          </a:effectLst>
        </p:spPr>
      </p:pic>
    </p:spTree>
    <p:extLst>
      <p:ext uri="{BB962C8B-B14F-4D97-AF65-F5344CB8AC3E}">
        <p14:creationId xmlns:p14="http://schemas.microsoft.com/office/powerpoint/2010/main" val="9777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4036945" y="1762567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1" y="-157894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3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车床、铣床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C200</a:t>
            </a:r>
            <a:r>
              <a:rPr lang="zh-CN" altLang="en-US" dirty="0"/>
              <a:t>以前有两台车床两台铣床一台数车一台数铣。现在除了一台车床一台铣床留下，其他的都搬到</a:t>
            </a:r>
            <a:r>
              <a:rPr lang="en-US" altLang="zh-CN" dirty="0"/>
              <a:t>A</a:t>
            </a:r>
            <a:r>
              <a:rPr lang="zh-CN" altLang="en-US" dirty="0"/>
              <a:t>楼去了。想用的话要预先接受相应的培训。</a:t>
            </a:r>
            <a:r>
              <a:rPr lang="en-US" altLang="zh-CN" dirty="0"/>
              <a:t>PPT</a:t>
            </a:r>
            <a:r>
              <a:rPr lang="zh-CN" altLang="en-US" dirty="0"/>
              <a:t>里面讲不清楚。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简单看一下他们的工作原理。对</a:t>
            </a:r>
            <a:r>
              <a:rPr lang="zh-CN" altLang="en-US" dirty="0">
                <a:solidFill>
                  <a:srgbClr val="FF0000"/>
                </a:solidFill>
              </a:rPr>
              <a:t>金属</a:t>
            </a:r>
            <a:r>
              <a:rPr lang="zh-CN" altLang="en-US" dirty="0"/>
              <a:t>零件常见的操作就是</a:t>
            </a:r>
            <a:r>
              <a:rPr lang="zh-CN" altLang="en-US" dirty="0">
                <a:solidFill>
                  <a:srgbClr val="FF0000"/>
                </a:solidFill>
              </a:rPr>
              <a:t>钻、铣、车</a:t>
            </a:r>
            <a:r>
              <a:rPr lang="zh-CN" altLang="en-US" dirty="0"/>
              <a:t>。现在还可以再加一个</a:t>
            </a:r>
            <a:r>
              <a:rPr lang="zh-CN" altLang="en-US" dirty="0">
                <a:solidFill>
                  <a:srgbClr val="FF0000"/>
                </a:solidFill>
              </a:rPr>
              <a:t>线切割</a:t>
            </a:r>
            <a:r>
              <a:rPr lang="zh-CN" altLang="en-US" dirty="0"/>
              <a:t>，如果你设计的零件用这些方式</a:t>
            </a:r>
            <a:r>
              <a:rPr lang="zh-CN" altLang="en-US" dirty="0">
                <a:solidFill>
                  <a:srgbClr val="FF0000"/>
                </a:solidFill>
              </a:rPr>
              <a:t>无法切削出来</a:t>
            </a:r>
            <a:r>
              <a:rPr lang="zh-CN" altLang="en-US" dirty="0"/>
              <a:t>，那可能就要用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打印或者改设计</a:t>
            </a:r>
            <a:r>
              <a:rPr lang="zh-CN" altLang="en-US" dirty="0"/>
              <a:t>（右图，上车床、下铣床）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59518" y="740386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简单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FC92E8-B906-4D0F-966E-67870CE59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951" y="85611"/>
            <a:ext cx="4411744" cy="33088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EC30C6-C4BD-4DED-882D-78320D926D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2184" y="3806165"/>
            <a:ext cx="3223197" cy="24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769" b="-6"/>
          <a:stretch/>
        </p:blipFill>
        <p:spPr>
          <a:xfrm>
            <a:off x="3661142" y="1145444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438910" y="-157894"/>
            <a:ext cx="54509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钣金机器我忘了叫什么了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40" y="162225"/>
            <a:ext cx="240922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3997" y="162225"/>
            <a:ext cx="64153" cy="56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41" y="6635308"/>
            <a:ext cx="12189324" cy="85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CE0CE9-AC22-4BFD-8F6E-68134F5A2415}"/>
              </a:ext>
            </a:extLst>
          </p:cNvPr>
          <p:cNvSpPr txBox="1"/>
          <p:nvPr/>
        </p:nvSpPr>
        <p:spPr>
          <a:xfrm>
            <a:off x="797859" y="2321859"/>
            <a:ext cx="4186517" cy="395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DDE4-924A-406E-AA9B-23E447717D00}"/>
              </a:ext>
            </a:extLst>
          </p:cNvPr>
          <p:cNvSpPr txBox="1"/>
          <p:nvPr/>
        </p:nvSpPr>
        <p:spPr>
          <a:xfrm>
            <a:off x="273997" y="1824572"/>
            <a:ext cx="41181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请注意板材是</a:t>
            </a:r>
            <a:r>
              <a:rPr lang="zh-CN" altLang="en-US" dirty="0">
                <a:solidFill>
                  <a:srgbClr val="FF0000"/>
                </a:solidFill>
              </a:rPr>
              <a:t>放在哪一层里的，压弯方向是啥</a:t>
            </a:r>
            <a:r>
              <a:rPr lang="zh-CN" altLang="en-US" dirty="0"/>
              <a:t>。不过据我所知我们这个可能没法精准控制角度，大多是人手感觉再加上一些后期操作。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除了板材，不许往里放别的东西</a:t>
            </a:r>
            <a:r>
              <a:rPr lang="zh-CN" altLang="en-US" dirty="0"/>
              <a:t>。如果你想用它截断一根轴，你只会让机器多一个豁口。板材最好不要超过</a:t>
            </a:r>
            <a:r>
              <a:rPr lang="en-US" altLang="zh-CN" dirty="0"/>
              <a:t>4mm</a:t>
            </a:r>
            <a:r>
              <a:rPr lang="zh-CN" altLang="en-US" dirty="0"/>
              <a:t>。</a:t>
            </a:r>
            <a:r>
              <a:rPr lang="en-US" altLang="zh-CN" dirty="0"/>
              <a:t>5mm</a:t>
            </a:r>
            <a:r>
              <a:rPr lang="zh-CN" altLang="en-US" dirty="0"/>
              <a:t>可能会卡在里面，这个机器并不牛。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88CD6C-EF6D-4156-9F14-4D36096FE30F}"/>
              </a:ext>
            </a:extLst>
          </p:cNvPr>
          <p:cNvSpPr txBox="1"/>
          <p:nvPr/>
        </p:nvSpPr>
        <p:spPr>
          <a:xfrm>
            <a:off x="273997" y="729251"/>
            <a:ext cx="4922338" cy="1303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zh-CN" altLang="en-US" sz="24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简单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Arial" panose="020B0604020202020204" pitchFamily="34" charset="0"/>
              </a:rPr>
              <a:t>介绍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C292B5-D0A6-4C44-A8A3-8298A206A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34" y="2660474"/>
            <a:ext cx="5059052" cy="37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Theme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2939</Words>
  <Application>Microsoft Office PowerPoint</Application>
  <PresentationFormat>宽屏</PresentationFormat>
  <Paragraphs>230</Paragraphs>
  <Slides>29</Slides>
  <Notes>29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方瑞</dc:creator>
  <cp:lastModifiedBy>black dong</cp:lastModifiedBy>
  <cp:revision>61</cp:revision>
  <dcterms:created xsi:type="dcterms:W3CDTF">2020-08-09T11:04:18Z</dcterms:created>
  <dcterms:modified xsi:type="dcterms:W3CDTF">2020-10-16T05:04:37Z</dcterms:modified>
</cp:coreProperties>
</file>